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–Иван Арсентьев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hyperlink" Target="mailto:sharich@mathschool.ru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sharich@mathschool.ru" TargetMode="External"/><Relationship Id="rId3" Type="http://schemas.openxmlformats.org/officeDocument/2006/relationships/hyperlink" Target="http://foxford.ru/" TargetMode="External"/><Relationship Id="rId4" Type="http://schemas.openxmlformats.org/officeDocument/2006/relationships/hyperlink" Target="http://mathschool.ru/" TargetMode="External"/><Relationship Id="rId5" Type="http://schemas.openxmlformats.org/officeDocument/2006/relationships/hyperlink" Target="http://ftl.name/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1.jpeg"/><Relationship Id="rId8" Type="http://schemas.openxmlformats.org/officeDocument/2006/relationships/image" Target="../media/image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.gif"/><Relationship Id="rId4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.gif"/><Relationship Id="rId4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31622">
              <a:defRPr sz="7280"/>
            </a:pPr>
            <a:r>
              <a:t>Mathematical Olympiads </a:t>
            </a:r>
          </a:p>
          <a:p>
            <a:pPr defTabSz="531622">
              <a:defRPr sz="7280"/>
            </a:pPr>
            <a:r>
              <a:t>and their goals</a:t>
            </a:r>
          </a:p>
        </p:txBody>
      </p:sp>
      <p:pic>
        <p:nvPicPr>
          <p:cNvPr id="129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9227" y="7772400"/>
            <a:ext cx="800102" cy="80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871" y="7773899"/>
            <a:ext cx="817614" cy="79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1893" y="7786994"/>
            <a:ext cx="785505" cy="785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1930400" y="6015037"/>
            <a:ext cx="9144000" cy="1799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914400">
              <a:lnSpc>
                <a:spcPct val="81000"/>
              </a:lnSpc>
              <a:spcBef>
                <a:spcPts val="1000"/>
              </a:spcBef>
              <a:defRPr b="1"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lnSpc>
                <a:spcPct val="81000"/>
              </a:lnSpc>
              <a:spcBef>
                <a:spcPts val="1000"/>
              </a:spcBef>
              <a:defRPr b="1" sz="2400">
                <a:latin typeface="Calibri"/>
                <a:ea typeface="Calibri"/>
                <a:cs typeface="Calibri"/>
                <a:sym typeface="Calibri"/>
              </a:defRPr>
            </a:pPr>
            <a:r>
              <a:t>Vladimir </a:t>
            </a:r>
            <a:r>
              <a:t>Sharich / Шарич Владимир Златкович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sharich@mathschool.ru</a:t>
            </a:r>
            <a:r>
              <a:t> 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«Foxford.ru»         «</a:t>
            </a:r>
            <a:r>
              <a:t>MathSchool.ru</a:t>
            </a:r>
            <a:r>
              <a:t>»    «Phystech-lyceum»</a:t>
            </a:r>
          </a:p>
        </p:txBody>
      </p:sp>
      <p:sp>
        <p:nvSpPr>
          <p:cNvPr id="133" name="Shape 133"/>
          <p:cNvSpPr/>
          <p:nvPr>
            <p:ph type="subTitle" sz="quarter" idx="1"/>
          </p:nvPr>
        </p:nvSpPr>
        <p:spPr>
          <a:xfrm>
            <a:off x="3278298" y="5098072"/>
            <a:ext cx="6448204" cy="1005255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i="1" sz="2800">
                <a:latin typeface="Calibri"/>
                <a:ea typeface="Calibri"/>
                <a:cs typeface="Calibri"/>
                <a:sym typeface="Calibri"/>
              </a:defRPr>
            </a:pPr>
            <a:r>
              <a:t>Teachers College, Columbia University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 i="1" sz="2800">
                <a:latin typeface="Calibri"/>
                <a:ea typeface="Calibri"/>
                <a:cs typeface="Calibri"/>
                <a:sym typeface="Calibri"/>
              </a:defRPr>
            </a:pPr>
            <a:r>
              <a:t>New York, November 18-20,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Ethical crisis</a:t>
            </a:r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952500" y="2603500"/>
            <a:ext cx="5334000" cy="2159000"/>
          </a:xfrm>
          <a:prstGeom prst="rect">
            <a:avLst/>
          </a:prstGeom>
        </p:spPr>
        <p:txBody>
          <a:bodyPr/>
          <a:lstStyle>
            <a:lvl1pPr marL="342264" indent="-342264" defTabSz="578358">
              <a:spcBef>
                <a:spcPts val="3100"/>
              </a:spcBef>
              <a:defRPr sz="2772"/>
            </a:lvl1pPr>
          </a:lstStyle>
          <a:p>
            <a:pPr/>
            <a:r>
              <a:t>The profit from the winning goes not only to the participant, but also to his coach and his school, thus impacting the relations</a:t>
            </a:r>
          </a:p>
        </p:txBody>
      </p:sp>
      <p:sp>
        <p:nvSpPr>
          <p:cNvPr id="204" name="Shape 204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205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Rat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573" y="4784479"/>
            <a:ext cx="6123854" cy="4498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Measures to meet the crisis</a:t>
            </a:r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52500" y="2603500"/>
            <a:ext cx="5334000" cy="1232911"/>
          </a:xfrm>
          <a:prstGeom prst="rect">
            <a:avLst/>
          </a:prstGeom>
        </p:spPr>
        <p:txBody>
          <a:bodyPr/>
          <a:lstStyle>
            <a:lvl1pPr marL="493888" indent="-493888">
              <a:buSzPct val="100000"/>
              <a:buAutoNum type="alphaUcPeriod" startAt="1"/>
            </a:lvl1pPr>
          </a:lstStyle>
          <a:p>
            <a:pPr/>
            <a:r>
              <a:t>Inviting researchers, organising workshops</a:t>
            </a:r>
          </a:p>
        </p:txBody>
      </p:sp>
      <p:sp>
        <p:nvSpPr>
          <p:cNvPr id="210" name="Shape 210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211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Tournament Of Town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360" y="3908917"/>
            <a:ext cx="5126280" cy="383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SSM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360" y="7893215"/>
            <a:ext cx="5126280" cy="8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10429814" y="3787091"/>
            <a:ext cx="1013769" cy="302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21" y="12873"/>
                </a:moveTo>
                <a:lnTo>
                  <a:pt x="7721" y="21600"/>
                </a:lnTo>
                <a:lnTo>
                  <a:pt x="0" y="10800"/>
                </a:lnTo>
                <a:lnTo>
                  <a:pt x="7721" y="0"/>
                </a:lnTo>
                <a:lnTo>
                  <a:pt x="7721" y="8727"/>
                </a:lnTo>
                <a:lnTo>
                  <a:pt x="21600" y="8727"/>
                </a:lnTo>
                <a:lnTo>
                  <a:pt x="21600" y="12873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Measures to meet the crisis</a:t>
            </a:r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xfrm>
            <a:off x="952500" y="1747997"/>
            <a:ext cx="5334000" cy="2159001"/>
          </a:xfrm>
          <a:prstGeom prst="rect">
            <a:avLst/>
          </a:prstGeom>
        </p:spPr>
        <p:txBody>
          <a:bodyPr/>
          <a:lstStyle/>
          <a:p>
            <a:pPr marL="493888" indent="-493888">
              <a:buSzPct val="100000"/>
              <a:buAutoNum type="alphaUcPeriod" startAt="1"/>
            </a:pPr>
          </a:p>
          <a:p>
            <a:pPr marL="493888" indent="-493888">
              <a:buSzPct val="100000"/>
              <a:buAutoNum type="alphaUcPeriod" startAt="2"/>
            </a:pPr>
            <a:r>
              <a:t>Arranging the List and assigning the levels</a:t>
            </a:r>
          </a:p>
        </p:txBody>
      </p:sp>
      <p:sp>
        <p:nvSpPr>
          <p:cNvPr id="218" name="Shape 218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219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Lis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94" y="3874951"/>
            <a:ext cx="6845212" cy="473833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10429814" y="4231591"/>
            <a:ext cx="1013769" cy="302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21" y="12873"/>
                </a:moveTo>
                <a:lnTo>
                  <a:pt x="7721" y="21600"/>
                </a:lnTo>
                <a:lnTo>
                  <a:pt x="0" y="10800"/>
                </a:lnTo>
                <a:lnTo>
                  <a:pt x="7721" y="0"/>
                </a:lnTo>
                <a:lnTo>
                  <a:pt x="7721" y="8727"/>
                </a:lnTo>
                <a:lnTo>
                  <a:pt x="21600" y="8727"/>
                </a:lnTo>
                <a:lnTo>
                  <a:pt x="21600" y="12873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Measures to meet the crisis</a:t>
            </a:r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xfrm>
            <a:off x="952500" y="738434"/>
            <a:ext cx="5334000" cy="3370213"/>
          </a:xfrm>
          <a:prstGeom prst="rect">
            <a:avLst/>
          </a:prstGeom>
        </p:spPr>
        <p:txBody>
          <a:bodyPr/>
          <a:lstStyle/>
          <a:p>
            <a:pPr marL="493888" indent="-493888">
              <a:buSzPct val="100000"/>
              <a:buAutoNum type="alphaUcPeriod" startAt="1"/>
            </a:pPr>
          </a:p>
          <a:p>
            <a:pPr marL="493888" indent="-493888">
              <a:buSzPct val="100000"/>
              <a:buAutoNum type="alphaUcPeriod" startAt="2"/>
            </a:pPr>
          </a:p>
          <a:p>
            <a:pPr marL="493888" indent="-493888">
              <a:buSzPct val="100000"/>
              <a:buAutoNum type="alphaUcPeriod" startAt="3"/>
            </a:pPr>
            <a:r>
              <a:t>Dividing the scores, having the right to choose the school</a:t>
            </a:r>
          </a:p>
        </p:txBody>
      </p:sp>
      <p:sp>
        <p:nvSpPr>
          <p:cNvPr id="225" name="Shape 225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226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10429814" y="4714191"/>
            <a:ext cx="1013769" cy="302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21" y="12873"/>
                </a:moveTo>
                <a:lnTo>
                  <a:pt x="7721" y="21600"/>
                </a:lnTo>
                <a:lnTo>
                  <a:pt x="0" y="10800"/>
                </a:lnTo>
                <a:lnTo>
                  <a:pt x="7721" y="0"/>
                </a:lnTo>
                <a:lnTo>
                  <a:pt x="7721" y="8727"/>
                </a:lnTo>
                <a:lnTo>
                  <a:pt x="21600" y="8727"/>
                </a:lnTo>
                <a:lnTo>
                  <a:pt x="21600" y="12873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952500" y="11557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Mathematical all-around</a:t>
            </a:r>
          </a:p>
        </p:txBody>
      </p:sp>
      <p:sp>
        <p:nvSpPr>
          <p:cNvPr id="230" name="Shape 230"/>
          <p:cNvSpPr/>
          <p:nvPr/>
        </p:nvSpPr>
        <p:spPr>
          <a:xfrm flipH="1">
            <a:off x="4921389" y="3111500"/>
            <a:ext cx="1117462" cy="1613446"/>
          </a:xfrm>
          <a:prstGeom prst="line">
            <a:avLst/>
          </a:prstGeom>
          <a:ln w="1143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1" name="Shape 231"/>
          <p:cNvSpPr/>
          <p:nvPr/>
        </p:nvSpPr>
        <p:spPr>
          <a:xfrm flipH="1">
            <a:off x="2674637" y="3111499"/>
            <a:ext cx="1852913" cy="1624622"/>
          </a:xfrm>
          <a:prstGeom prst="line">
            <a:avLst/>
          </a:prstGeom>
          <a:ln w="1143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2" name="Shape 232"/>
          <p:cNvSpPr/>
          <p:nvPr/>
        </p:nvSpPr>
        <p:spPr>
          <a:xfrm>
            <a:off x="7037639" y="3111500"/>
            <a:ext cx="755641" cy="1606674"/>
          </a:xfrm>
          <a:prstGeom prst="line">
            <a:avLst/>
          </a:prstGeom>
          <a:ln w="1143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3" name="Shape 233"/>
          <p:cNvSpPr/>
          <p:nvPr/>
        </p:nvSpPr>
        <p:spPr>
          <a:xfrm>
            <a:off x="8594846" y="3111500"/>
            <a:ext cx="1621319" cy="1621318"/>
          </a:xfrm>
          <a:prstGeom prst="line">
            <a:avLst/>
          </a:prstGeom>
          <a:ln w="1143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4" name="Shape 234"/>
          <p:cNvSpPr/>
          <p:nvPr/>
        </p:nvSpPr>
        <p:spPr>
          <a:xfrm>
            <a:off x="571093" y="4718049"/>
            <a:ext cx="273131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Individual</a:t>
            </a:r>
          </a:p>
          <a:p>
            <a:pPr/>
            <a:r>
              <a:t>and team</a:t>
            </a:r>
          </a:p>
          <a:p>
            <a:pPr/>
            <a:r>
              <a:t>competitions</a:t>
            </a:r>
          </a:p>
        </p:txBody>
      </p:sp>
      <p:sp>
        <p:nvSpPr>
          <p:cNvPr id="235" name="Shape 235"/>
          <p:cNvSpPr/>
          <p:nvPr/>
        </p:nvSpPr>
        <p:spPr>
          <a:xfrm>
            <a:off x="3974871" y="4991100"/>
            <a:ext cx="194355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Popular </a:t>
            </a:r>
          </a:p>
          <a:p>
            <a:pPr/>
            <a:r>
              <a:t>lectures</a:t>
            </a:r>
          </a:p>
        </p:txBody>
      </p:sp>
      <p:sp>
        <p:nvSpPr>
          <p:cNvPr id="236" name="Shape 236"/>
          <p:cNvSpPr/>
          <p:nvPr/>
        </p:nvSpPr>
        <p:spPr>
          <a:xfrm>
            <a:off x="6590893" y="4991100"/>
            <a:ext cx="229926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Everyone </a:t>
            </a:r>
          </a:p>
          <a:p>
            <a:pPr/>
            <a:r>
              <a:t>is a winner</a:t>
            </a:r>
          </a:p>
        </p:txBody>
      </p:sp>
      <p:sp>
        <p:nvSpPr>
          <p:cNvPr id="237" name="Shape 237"/>
          <p:cNvSpPr/>
          <p:nvPr/>
        </p:nvSpPr>
        <p:spPr>
          <a:xfrm>
            <a:off x="284796" y="6592279"/>
            <a:ext cx="3303908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Algebra &amp; NT</a:t>
            </a:r>
          </a:p>
          <a:p>
            <a:pPr>
              <a:defRPr sz="2400"/>
            </a:pPr>
            <a:r>
              <a:t>Geometry</a:t>
            </a:r>
          </a:p>
          <a:p>
            <a:pPr>
              <a:defRPr sz="2400"/>
            </a:pPr>
            <a:r>
              <a:t>Combinatorics &amp; logics</a:t>
            </a:r>
          </a:p>
          <a:p>
            <a:pPr>
              <a:defRPr sz="2400"/>
            </a:pPr>
            <a:r>
              <a:t>Mathematical race</a:t>
            </a:r>
          </a:p>
          <a:p>
            <a:pPr>
              <a:defRPr sz="2400"/>
            </a:pPr>
            <a:r>
              <a:t>Team Olympiad</a:t>
            </a:r>
          </a:p>
        </p:txBody>
      </p:sp>
      <p:sp>
        <p:nvSpPr>
          <p:cNvPr id="238" name="Shape 238"/>
          <p:cNvSpPr/>
          <p:nvPr/>
        </p:nvSpPr>
        <p:spPr>
          <a:xfrm>
            <a:off x="3797020" y="6408129"/>
            <a:ext cx="2299260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Every member of the methodological board delivers </a:t>
            </a:r>
          </a:p>
          <a:p>
            <a:pPr>
              <a:defRPr sz="2400"/>
            </a:pPr>
            <a:r>
              <a:t>a lecture on his favourite topic</a:t>
            </a:r>
          </a:p>
        </p:txBody>
      </p:sp>
      <p:sp>
        <p:nvSpPr>
          <p:cNvPr id="239" name="Shape 239"/>
          <p:cNvSpPr/>
          <p:nvPr/>
        </p:nvSpPr>
        <p:spPr>
          <a:xfrm>
            <a:off x="8969629" y="4991100"/>
            <a:ext cx="290870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Experimental</a:t>
            </a:r>
          </a:p>
          <a:p>
            <a:pPr/>
            <a:r>
              <a:t>round</a:t>
            </a:r>
          </a:p>
        </p:txBody>
      </p:sp>
      <p:sp>
        <p:nvSpPr>
          <p:cNvPr id="240" name="Shape 240"/>
          <p:cNvSpPr/>
          <p:nvPr/>
        </p:nvSpPr>
        <p:spPr>
          <a:xfrm>
            <a:off x="6590893" y="6592279"/>
            <a:ext cx="229926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Most of the participants </a:t>
            </a:r>
          </a:p>
          <a:p>
            <a:pPr>
              <a:defRPr sz="2400"/>
            </a:pPr>
            <a:r>
              <a:t>gain awards </a:t>
            </a:r>
          </a:p>
          <a:p>
            <a:pPr>
              <a:defRPr sz="2400"/>
            </a:pPr>
            <a:r>
              <a:t>in one of the competitions</a:t>
            </a:r>
          </a:p>
        </p:txBody>
      </p:sp>
      <p:sp>
        <p:nvSpPr>
          <p:cNvPr id="241" name="Shape 241"/>
          <p:cNvSpPr/>
          <p:nvPr/>
        </p:nvSpPr>
        <p:spPr>
          <a:xfrm>
            <a:off x="9274352" y="6776429"/>
            <a:ext cx="229926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New forms of competitions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Arbitrary teams</a:t>
            </a:r>
          </a:p>
        </p:txBody>
      </p:sp>
      <p:pic>
        <p:nvPicPr>
          <p:cNvPr id="242" name="mnogobor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629" y="3008920"/>
            <a:ext cx="1395846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MathSc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92730" y="3114553"/>
            <a:ext cx="1574801" cy="157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4191731" y="750601"/>
            <a:ext cx="46213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special experience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Ways to overcome the crisis</a:t>
            </a:r>
          </a:p>
        </p:txBody>
      </p:sp>
      <p:sp>
        <p:nvSpPr>
          <p:cNvPr id="247" name="Shape 24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93888" indent="-493888">
              <a:buSzPct val="100000"/>
              <a:buAutoNum type="alphaUcPeriod" startAt="1"/>
            </a:pPr>
            <a:r>
              <a:t>Cooperation between researchers and Olympiad managers</a:t>
            </a:r>
          </a:p>
          <a:p>
            <a:pPr marL="493888" indent="-493888">
              <a:buSzPct val="100000"/>
              <a:buAutoNum type="alphaUcPeriod" startAt="1"/>
            </a:pPr>
            <a:r>
              <a:t>Understanding the true sense of Olympiads</a:t>
            </a:r>
          </a:p>
          <a:p>
            <a:pPr marL="493888" indent="-493888">
              <a:buSzPct val="100000"/>
              <a:buAutoNum type="alphaUcPeriod" startAt="1"/>
            </a:pPr>
            <a:r>
              <a:t>Reducing the role of the school and the teacher</a:t>
            </a:r>
          </a:p>
        </p:txBody>
      </p:sp>
      <p:sp>
        <p:nvSpPr>
          <p:cNvPr id="248" name="Shape 248"/>
          <p:cNvSpPr/>
          <p:nvPr/>
        </p:nvSpPr>
        <p:spPr>
          <a:xfrm>
            <a:off x="7718499" y="2797199"/>
            <a:ext cx="3333602" cy="33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61761" indent="-261761" algn="l" defTabSz="309625">
              <a:spcBef>
                <a:spcPts val="1600"/>
              </a:spcBef>
              <a:buSzPct val="100000"/>
              <a:buAutoNum type="arabicPeriod" startAt="1"/>
              <a:defRPr sz="1483"/>
            </a:pPr>
            <a:r>
              <a:t>A brief history</a:t>
            </a:r>
          </a:p>
          <a:p>
            <a:pPr marL="261761" indent="-261761" algn="l" defTabSz="309625">
              <a:spcBef>
                <a:spcPts val="1600"/>
              </a:spcBef>
              <a:buSzPct val="100000"/>
              <a:buAutoNum type="arabicPeriod" startAt="1"/>
              <a:defRPr sz="1483"/>
            </a:pPr>
            <a:r>
              <a:t>Current crisis</a:t>
            </a:r>
          </a:p>
          <a:p>
            <a:pPr lvl="1" marL="598311" indent="-261761" algn="l" defTabSz="309625">
              <a:spcBef>
                <a:spcPts val="1600"/>
              </a:spcBef>
              <a:buSzPct val="100000"/>
              <a:buAutoNum type="alphaUcPeriod" startAt="1"/>
              <a:defRPr sz="1483"/>
            </a:pPr>
            <a:r>
              <a:t>Substantive crisis</a:t>
            </a:r>
          </a:p>
          <a:p>
            <a:pPr lvl="1" marL="598311" indent="-261761" algn="l" defTabSz="309625">
              <a:spcBef>
                <a:spcPts val="1600"/>
              </a:spcBef>
              <a:buSzPct val="100000"/>
              <a:buAutoNum type="alphaUcPeriod" startAt="1"/>
              <a:defRPr sz="1483"/>
            </a:pPr>
            <a:r>
              <a:t>Format crisis</a:t>
            </a:r>
          </a:p>
          <a:p>
            <a:pPr lvl="1" marL="598311" indent="-261761" algn="l" defTabSz="309625">
              <a:spcBef>
                <a:spcPts val="1600"/>
              </a:spcBef>
              <a:buSzPct val="100000"/>
              <a:buAutoNum type="alphaUcPeriod" startAt="1"/>
              <a:defRPr sz="1483"/>
            </a:pPr>
            <a:r>
              <a:t>Ethical crisis</a:t>
            </a:r>
          </a:p>
          <a:p>
            <a:pPr marL="261761" indent="-261761" algn="l" defTabSz="309625">
              <a:spcBef>
                <a:spcPts val="1600"/>
              </a:spcBef>
              <a:buSzPct val="100000"/>
              <a:buAutoNum type="arabicPeriod" startAt="1"/>
              <a:defRPr sz="1483"/>
            </a:pPr>
            <a:r>
              <a:t>Measures to meet the crisis</a:t>
            </a:r>
          </a:p>
          <a:p>
            <a:pPr marL="261761" indent="-261761" algn="l" defTabSz="309625">
              <a:spcBef>
                <a:spcPts val="1600"/>
              </a:spcBef>
              <a:buSzPct val="100000"/>
              <a:buAutoNum type="arabicPeriod" startAt="1"/>
              <a:defRPr sz="1483"/>
            </a:pPr>
            <a:r>
              <a:t>A special experience</a:t>
            </a:r>
          </a:p>
          <a:p>
            <a:pPr marL="261761" indent="-261761" algn="l" defTabSz="309625">
              <a:spcBef>
                <a:spcPts val="1600"/>
              </a:spcBef>
              <a:buSzPct val="100000"/>
              <a:buAutoNum type="arabicPeriod" startAt="1"/>
              <a:defRPr b="1" sz="1483">
                <a:latin typeface="Helvetica"/>
                <a:ea typeface="Helvetica"/>
                <a:cs typeface="Helvetica"/>
                <a:sym typeface="Helvetica"/>
              </a:defRPr>
            </a:pPr>
            <a:r>
              <a:t>Ways to overcome the crisis</a:t>
            </a:r>
          </a:p>
        </p:txBody>
      </p:sp>
      <p:pic>
        <p:nvPicPr>
          <p:cNvPr id="249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361112"/>
            <a:ext cx="1841500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10429814" y="3694073"/>
            <a:ext cx="1013769" cy="302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21" y="12873"/>
                </a:moveTo>
                <a:lnTo>
                  <a:pt x="7721" y="21600"/>
                </a:lnTo>
                <a:lnTo>
                  <a:pt x="0" y="10800"/>
                </a:lnTo>
                <a:lnTo>
                  <a:pt x="7721" y="0"/>
                </a:lnTo>
                <a:lnTo>
                  <a:pt x="7721" y="8727"/>
                </a:lnTo>
                <a:lnTo>
                  <a:pt x="21600" y="8727"/>
                </a:lnTo>
                <a:lnTo>
                  <a:pt x="21600" y="12873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10429814" y="4139992"/>
            <a:ext cx="1013769" cy="302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21" y="12873"/>
                </a:moveTo>
                <a:lnTo>
                  <a:pt x="7721" y="21600"/>
                </a:lnTo>
                <a:lnTo>
                  <a:pt x="0" y="10800"/>
                </a:lnTo>
                <a:lnTo>
                  <a:pt x="7721" y="0"/>
                </a:lnTo>
                <a:lnTo>
                  <a:pt x="7721" y="8727"/>
                </a:lnTo>
                <a:lnTo>
                  <a:pt x="21600" y="8727"/>
                </a:lnTo>
                <a:lnTo>
                  <a:pt x="21600" y="12873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10429814" y="4585910"/>
            <a:ext cx="1013769" cy="30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21" y="12873"/>
                </a:moveTo>
                <a:lnTo>
                  <a:pt x="7721" y="21600"/>
                </a:lnTo>
                <a:lnTo>
                  <a:pt x="0" y="10800"/>
                </a:lnTo>
                <a:lnTo>
                  <a:pt x="7721" y="0"/>
                </a:lnTo>
                <a:lnTo>
                  <a:pt x="7721" y="8727"/>
                </a:lnTo>
                <a:lnTo>
                  <a:pt x="21600" y="8727"/>
                </a:lnTo>
                <a:lnTo>
                  <a:pt x="21600" y="12873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for your attention!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248460">
              <a:spcBef>
                <a:spcPts val="1300"/>
              </a:spcBef>
              <a:buSzTx/>
              <a:buNone/>
              <a:defRPr b="1" sz="3648"/>
            </a:pPr>
            <a:r>
              <a:t>Vladimir Sharich / Шарич Владимир Златкович</a:t>
            </a:r>
          </a:p>
          <a:p>
            <a:pPr marL="0" indent="0" defTabSz="1248460">
              <a:spcBef>
                <a:spcPts val="1300"/>
              </a:spcBef>
              <a:buSzTx/>
              <a:buNone/>
              <a:defRPr sz="3648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sharich@mathschool.ru</a:t>
            </a:r>
            <a:r>
              <a:t> </a:t>
            </a:r>
          </a:p>
          <a:p>
            <a:pPr marL="0" indent="0" defTabSz="1248460">
              <a:spcBef>
                <a:spcPts val="1300"/>
              </a:spcBef>
              <a:buSzTx/>
              <a:buNone/>
              <a:defRPr sz="3648"/>
            </a:pPr>
          </a:p>
          <a:p>
            <a:pPr marL="0" indent="0" defTabSz="1248460">
              <a:spcBef>
                <a:spcPts val="1300"/>
              </a:spcBef>
              <a:buSzTx/>
              <a:buNone/>
              <a:defRPr sz="2784"/>
            </a:pPr>
            <a:r>
              <a:t>«Foxford» online school</a:t>
            </a:r>
            <a:r>
              <a:t>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http://foxford.ru</a:t>
            </a:r>
            <a:r>
              <a:t> </a:t>
            </a:r>
          </a:p>
          <a:p>
            <a:pPr marL="0" indent="0" defTabSz="1248460">
              <a:spcBef>
                <a:spcPts val="1300"/>
              </a:spcBef>
              <a:buSzTx/>
              <a:buNone/>
              <a:defRPr sz="2784"/>
            </a:pPr>
          </a:p>
          <a:p>
            <a:pPr marL="0" indent="0" defTabSz="1248460">
              <a:spcBef>
                <a:spcPts val="1300"/>
              </a:spcBef>
              <a:buSzTx/>
              <a:buNone/>
              <a:defRPr sz="2784"/>
            </a:pPr>
            <a:r>
              <a:t>«Mathematical school» society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http://mathschool.ru</a:t>
            </a:r>
            <a:r>
              <a:t> </a:t>
            </a:r>
          </a:p>
          <a:p>
            <a:pPr marL="0" indent="0" defTabSz="1248460">
              <a:spcBef>
                <a:spcPts val="1300"/>
              </a:spcBef>
              <a:buSzTx/>
              <a:buNone/>
              <a:defRPr sz="2784"/>
            </a:pPr>
          </a:p>
          <a:p>
            <a:pPr marL="0" indent="0" defTabSz="1248460">
              <a:spcBef>
                <a:spcPts val="1300"/>
              </a:spcBef>
              <a:buSzTx/>
              <a:buNone/>
              <a:defRPr sz="2784"/>
            </a:pPr>
            <a:r>
              <a:t>«Phystech-lyceum» school</a:t>
            </a:r>
            <a:r>
              <a:t>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http://ftl.name</a:t>
            </a:r>
            <a:r>
              <a:t> </a:t>
            </a:r>
          </a:p>
        </p:txBody>
      </p:sp>
      <p:pic>
        <p:nvPicPr>
          <p:cNvPr id="256" name="image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59323" y="6702170"/>
            <a:ext cx="1051396" cy="1026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9324" y="5632696"/>
            <a:ext cx="1051397" cy="105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3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059324" y="4525105"/>
            <a:ext cx="1051397" cy="1051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sp>
        <p:nvSpPr>
          <p:cNvPr id="261" name="Shape 261"/>
          <p:cNvSpPr/>
          <p:nvPr>
            <p:ph type="body" sz="half" idx="1"/>
          </p:nvPr>
        </p:nvSpPr>
        <p:spPr>
          <a:xfrm>
            <a:off x="952500" y="2603500"/>
            <a:ext cx="5492941" cy="6273800"/>
          </a:xfrm>
          <a:prstGeom prst="rect">
            <a:avLst/>
          </a:prstGeom>
        </p:spPr>
        <p:txBody>
          <a:bodyPr/>
          <a:lstStyle/>
          <a:p>
            <a:pPr marL="493888" indent="-493888">
              <a:buSzPct val="100000"/>
              <a:buAutoNum type="alphaUcPeriod" startAt="1"/>
            </a:pPr>
            <a:r>
              <a:t>How to bring new fresh ideas to competition problems and make them more like science?</a:t>
            </a:r>
          </a:p>
          <a:p>
            <a:pPr marL="493888" indent="-493888">
              <a:buSzPct val="100000"/>
              <a:buAutoNum type="alphaUcPeriod" startAt="1"/>
            </a:pPr>
            <a:r>
              <a:t>What is the real meaning and purpose of mathematical competitions?</a:t>
            </a:r>
          </a:p>
          <a:p>
            <a:pPr marL="493888" indent="-493888">
              <a:buSzPct val="100000"/>
              <a:buAutoNum type="alphaUcPeriod" startAt="1"/>
            </a:pPr>
            <a:r>
              <a:t>What kind of recognition should be implemented for teachers and schools?</a:t>
            </a:r>
          </a:p>
        </p:txBody>
      </p:sp>
      <p:pic>
        <p:nvPicPr>
          <p:cNvPr id="262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5943" y="4251455"/>
            <a:ext cx="2698714" cy="2977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Mathematical Olympiads</a:t>
            </a:r>
          </a:p>
        </p:txBody>
      </p:sp>
      <p:sp>
        <p:nvSpPr>
          <p:cNvPr id="136" name="Shape 136"/>
          <p:cNvSpPr/>
          <p:nvPr/>
        </p:nvSpPr>
        <p:spPr>
          <a:xfrm flipH="1">
            <a:off x="4921389" y="2400300"/>
            <a:ext cx="1117462" cy="1613446"/>
          </a:xfrm>
          <a:prstGeom prst="line">
            <a:avLst/>
          </a:prstGeom>
          <a:ln w="1143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7" name="Shape 137"/>
          <p:cNvSpPr/>
          <p:nvPr/>
        </p:nvSpPr>
        <p:spPr>
          <a:xfrm flipH="1">
            <a:off x="2674637" y="2400300"/>
            <a:ext cx="1852913" cy="1624621"/>
          </a:xfrm>
          <a:prstGeom prst="line">
            <a:avLst/>
          </a:prstGeom>
          <a:ln w="1143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8" name="Shape 138"/>
          <p:cNvSpPr/>
          <p:nvPr/>
        </p:nvSpPr>
        <p:spPr>
          <a:xfrm>
            <a:off x="7037639" y="2400300"/>
            <a:ext cx="755641" cy="1606674"/>
          </a:xfrm>
          <a:prstGeom prst="line">
            <a:avLst/>
          </a:prstGeom>
          <a:ln w="1143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9" name="Shape 139"/>
          <p:cNvSpPr/>
          <p:nvPr/>
        </p:nvSpPr>
        <p:spPr>
          <a:xfrm>
            <a:off x="8594846" y="2400300"/>
            <a:ext cx="1621319" cy="1621318"/>
          </a:xfrm>
          <a:prstGeom prst="line">
            <a:avLst/>
          </a:prstGeom>
          <a:ln w="1143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0" name="Shape 140"/>
          <p:cNvSpPr/>
          <p:nvPr/>
        </p:nvSpPr>
        <p:spPr>
          <a:xfrm>
            <a:off x="1053668" y="4552950"/>
            <a:ext cx="17661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Science</a:t>
            </a:r>
          </a:p>
        </p:txBody>
      </p:sp>
      <p:sp>
        <p:nvSpPr>
          <p:cNvPr id="141" name="Shape 141"/>
          <p:cNvSpPr/>
          <p:nvPr/>
        </p:nvSpPr>
        <p:spPr>
          <a:xfrm>
            <a:off x="4072559" y="4552950"/>
            <a:ext cx="12147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Sport</a:t>
            </a:r>
          </a:p>
        </p:txBody>
      </p:sp>
      <p:sp>
        <p:nvSpPr>
          <p:cNvPr id="142" name="Shape 142"/>
          <p:cNvSpPr/>
          <p:nvPr/>
        </p:nvSpPr>
        <p:spPr>
          <a:xfrm>
            <a:off x="6603872" y="4279900"/>
            <a:ext cx="237515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University </a:t>
            </a:r>
          </a:p>
          <a:p>
            <a:pPr/>
            <a:r>
              <a:t>admission</a:t>
            </a:r>
          </a:p>
        </p:txBody>
      </p:sp>
      <p:sp>
        <p:nvSpPr>
          <p:cNvPr id="143" name="Shape 143"/>
          <p:cNvSpPr/>
          <p:nvPr/>
        </p:nvSpPr>
        <p:spPr>
          <a:xfrm>
            <a:off x="9918420" y="4552950"/>
            <a:ext cx="13848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Status</a:t>
            </a:r>
          </a:p>
        </p:txBody>
      </p:sp>
      <p:pic>
        <p:nvPicPr>
          <p:cNvPr id="144" name="IMOLogo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144" y="7150100"/>
            <a:ext cx="2375155" cy="1781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Tournament Of Town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272" y="5740400"/>
            <a:ext cx="2375155" cy="177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Снимок экрана 2016-11-15 в 1.29.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3913" y="5731982"/>
            <a:ext cx="2379616" cy="106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Снимок экрана 2016-11-15 в 1.30.2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29103" y="5740400"/>
            <a:ext cx="3524694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Olimipada.ru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81161" y="5809836"/>
            <a:ext cx="2986594" cy="508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SM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3416" y="7844156"/>
            <a:ext cx="2328868" cy="39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V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44058" y="6661026"/>
            <a:ext cx="1187978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hysTech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69715" y="6630103"/>
            <a:ext cx="1187978" cy="1255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Lomonosov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69715" y="8127753"/>
            <a:ext cx="1187978" cy="118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Highest Test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544058" y="8127753"/>
            <a:ext cx="1187978" cy="118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Ratin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704994" y="6927850"/>
            <a:ext cx="2938927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</a:t>
            </a:r>
          </a:p>
        </p:txBody>
      </p:sp>
      <p:sp>
        <p:nvSpPr>
          <p:cNvPr id="157" name="Shape 15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88949" indent="-488949" defTabSz="578358">
              <a:spcBef>
                <a:spcPts val="3100"/>
              </a:spcBef>
              <a:buSzPct val="100000"/>
              <a:buAutoNum type="arabicPeriod" startAt="1"/>
              <a:defRPr sz="2772"/>
            </a:pPr>
            <a:r>
              <a:t>A brief history</a:t>
            </a:r>
          </a:p>
          <a:p>
            <a:pPr marL="488949" indent="-488949" defTabSz="578358">
              <a:spcBef>
                <a:spcPts val="3100"/>
              </a:spcBef>
              <a:buSzPct val="100000"/>
              <a:buAutoNum type="arabicPeriod" startAt="1"/>
              <a:defRPr sz="2772"/>
            </a:pPr>
            <a:r>
              <a:t>Current crisis</a:t>
            </a:r>
          </a:p>
          <a:p>
            <a:pPr lvl="1" marL="1117600" indent="-488949" defTabSz="578358">
              <a:spcBef>
                <a:spcPts val="3100"/>
              </a:spcBef>
              <a:buSzPct val="100000"/>
              <a:buAutoNum type="alphaUcPeriod" startAt="1"/>
              <a:defRPr sz="2772"/>
            </a:pPr>
            <a:r>
              <a:t>Substantive crisis</a:t>
            </a:r>
          </a:p>
          <a:p>
            <a:pPr lvl="1" marL="1117600" indent="-488949" defTabSz="578358">
              <a:spcBef>
                <a:spcPts val="3100"/>
              </a:spcBef>
              <a:buSzPct val="100000"/>
              <a:buAutoNum type="alphaUcPeriod" startAt="1"/>
              <a:defRPr sz="2772"/>
            </a:pPr>
            <a:r>
              <a:t>Format crisis</a:t>
            </a:r>
          </a:p>
          <a:p>
            <a:pPr lvl="1" marL="1117600" indent="-488949" defTabSz="578358">
              <a:spcBef>
                <a:spcPts val="3100"/>
              </a:spcBef>
              <a:buSzPct val="100000"/>
              <a:buAutoNum type="alphaUcPeriod" startAt="1"/>
              <a:defRPr sz="2772"/>
            </a:pPr>
            <a:r>
              <a:t>Ethical crisis</a:t>
            </a:r>
          </a:p>
          <a:p>
            <a:pPr marL="488949" indent="-488949" defTabSz="578358">
              <a:spcBef>
                <a:spcPts val="3100"/>
              </a:spcBef>
              <a:buSzPct val="100000"/>
              <a:buAutoNum type="arabicPeriod" startAt="1"/>
              <a:defRPr sz="2772"/>
            </a:pPr>
            <a:r>
              <a:t>Measures to meet the crisis</a:t>
            </a:r>
          </a:p>
          <a:p>
            <a:pPr marL="488949" indent="-488949" defTabSz="578358">
              <a:spcBef>
                <a:spcPts val="3100"/>
              </a:spcBef>
              <a:buSzPct val="100000"/>
              <a:buAutoNum type="arabicPeriod" startAt="1"/>
              <a:defRPr sz="2772"/>
            </a:pPr>
            <a:r>
              <a:t>A special experience</a:t>
            </a:r>
          </a:p>
          <a:p>
            <a:pPr marL="488949" indent="-488949" defTabSz="578358">
              <a:spcBef>
                <a:spcPts val="3100"/>
              </a:spcBef>
              <a:buSzPct val="100000"/>
              <a:buAutoNum type="arabicPeriod" startAt="1"/>
              <a:defRPr sz="2772"/>
            </a:pPr>
            <a:r>
              <a:t>Ways to overcome the crisis</a:t>
            </a:r>
          </a:p>
        </p:txBody>
      </p:sp>
      <p:pic>
        <p:nvPicPr>
          <p:cNvPr id="158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5943" y="4257805"/>
            <a:ext cx="2698714" cy="2977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brief history</a:t>
            </a:r>
          </a:p>
        </p:txBody>
      </p:sp>
      <p:sp>
        <p:nvSpPr>
          <p:cNvPr id="161" name="Shape 16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93888" indent="-493888">
              <a:buSzPct val="100000"/>
              <a:buAutoNum type="arabicPeriod" startAt="1"/>
            </a:pPr>
            <a:r>
              <a:t>XV-XVIII century: One-vs-one</a:t>
            </a:r>
          </a:p>
          <a:p>
            <a:pPr marL="493888" indent="-493888">
              <a:buSzPct val="100000"/>
              <a:buAutoNum type="arabicPeriod" startAt="1"/>
            </a:pPr>
            <a:r>
              <a:t>XIX century: Mass contests</a:t>
            </a:r>
          </a:p>
          <a:p>
            <a:pPr marL="493888" indent="-493888">
              <a:buSzPct val="100000"/>
              <a:buAutoNum type="arabicPeriod" startAt="1"/>
            </a:pPr>
            <a:r>
              <a:t>XX century:</a:t>
            </a:r>
          </a:p>
          <a:p>
            <a:pPr lvl="1" marL="1128888" indent="-493888">
              <a:buSzPct val="100000"/>
              <a:buAutoNum type="alphaUcPeriod" startAt="1"/>
            </a:pPr>
            <a:r>
              <a:t>Town contests</a:t>
            </a:r>
          </a:p>
          <a:p>
            <a:pPr lvl="1" marL="1128888" indent="-493888">
              <a:buSzPct val="100000"/>
              <a:buAutoNum type="alphaUcPeriod" startAt="1"/>
            </a:pPr>
            <a:r>
              <a:t>National contests</a:t>
            </a:r>
          </a:p>
          <a:p>
            <a:pPr lvl="1" marL="1128888" indent="-493888">
              <a:buSzPct val="100000"/>
              <a:buAutoNum type="alphaUcPeriod" startAt="1"/>
            </a:pPr>
            <a:r>
              <a:t>World contests</a:t>
            </a:r>
          </a:p>
          <a:p>
            <a:pPr marL="493888" indent="-493888">
              <a:buSzPct val="100000"/>
              <a:buAutoNum type="arabicPeriod" startAt="1"/>
            </a:pPr>
            <a:r>
              <a:t>XXI century: University admission contests (?!)</a:t>
            </a:r>
          </a:p>
        </p:txBody>
      </p:sp>
      <p:sp>
        <p:nvSpPr>
          <p:cNvPr id="162" name="Shape 162"/>
          <p:cNvSpPr/>
          <p:nvPr/>
        </p:nvSpPr>
        <p:spPr>
          <a:xfrm>
            <a:off x="7718499" y="2797199"/>
            <a:ext cx="3333602" cy="3675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163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0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Substantive crisis</a:t>
            </a:r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52500" y="2603500"/>
            <a:ext cx="5334000" cy="3757613"/>
          </a:xfrm>
          <a:prstGeom prst="rect">
            <a:avLst/>
          </a:prstGeom>
        </p:spPr>
        <p:txBody>
          <a:bodyPr/>
          <a:lstStyle/>
          <a:p>
            <a:pPr marL="345722" indent="-345722"/>
            <a:r>
              <a:t>Very few, almost none new ideas for the contest problems</a:t>
            </a:r>
          </a:p>
          <a:p>
            <a:pPr marL="345722" indent="-345722"/>
            <a:r>
              <a:t>Olympiads turned into a sport of combining standard ideas</a:t>
            </a:r>
          </a:p>
          <a:p>
            <a:pPr marL="345722" indent="-345722"/>
            <a:r>
              <a:t>Excluding real science from mathematical circles</a:t>
            </a:r>
          </a:p>
        </p:txBody>
      </p:sp>
      <p:sp>
        <p:nvSpPr>
          <p:cNvPr id="167" name="Shape 167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168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OLogo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1923" y="7761361"/>
            <a:ext cx="2375155" cy="1781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Снимок экрана 2016-11-15 в 1.29.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9692" y="6527472"/>
            <a:ext cx="2379616" cy="1067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Substantive crisis</a:t>
            </a:r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52500" y="2603500"/>
            <a:ext cx="5334000" cy="3757613"/>
          </a:xfrm>
          <a:prstGeom prst="rect">
            <a:avLst/>
          </a:prstGeom>
        </p:spPr>
        <p:txBody>
          <a:bodyPr/>
          <a:lstStyle/>
          <a:p>
            <a:pPr marL="231633" indent="-231633" defTabSz="391414">
              <a:spcBef>
                <a:spcPts val="2100"/>
              </a:spcBef>
              <a:defRPr sz="187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All-Union, 1962, grade 9 of 10: </a:t>
            </a:r>
            <a:r>
              <a:t>Given a square table NxN with odd N, its each cell containing ±1, for every horizontal and vertical row we calculate the product of the numbers in this row. Prove that the sum of obtained 2N numbers is not equal to 0.</a:t>
            </a:r>
          </a:p>
          <a:p>
            <a:pPr marL="231633" indent="-231633" defTabSz="391414">
              <a:spcBef>
                <a:spcPts val="2100"/>
              </a:spcBef>
              <a:defRPr sz="187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All-Russian, 2015, grade 9 of 11: </a:t>
            </a:r>
            <a:r>
              <a:t>Given N&gt;8 different non-negative numbers, each less than 1, with the property that for every 8 numbers there exists 9th such that the sum of these nine numbers is integer, determine how many numbers could there be at least? </a:t>
            </a:r>
          </a:p>
        </p:txBody>
      </p:sp>
      <p:sp>
        <p:nvSpPr>
          <p:cNvPr id="174" name="Shape 174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175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OLogo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1923" y="7761361"/>
            <a:ext cx="2375155" cy="1781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Снимок экрана 2016-11-15 в 1.29.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9692" y="6527472"/>
            <a:ext cx="2379616" cy="1067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Substantive crisis</a:t>
            </a:r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952500" y="2603499"/>
            <a:ext cx="5334000" cy="2159002"/>
          </a:xfrm>
          <a:prstGeom prst="rect">
            <a:avLst/>
          </a:prstGeom>
        </p:spPr>
        <p:txBody>
          <a:bodyPr/>
          <a:lstStyle/>
          <a:p>
            <a:pPr marL="248920" indent="-248920" defTabSz="420624">
              <a:spcBef>
                <a:spcPts val="2300"/>
              </a:spcBef>
              <a:defRPr sz="201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All-Union, 1962, grade 9 of 10: </a:t>
            </a:r>
            <a:r>
              <a:t>Given a square table NxN with odd N, its each cell containing ±1, for every horizontal and vertical row we calculate the product of the numbers in this row. Prove that the sum of obtained 2N numbers is not equal to 0.</a:t>
            </a:r>
          </a:p>
        </p:txBody>
      </p:sp>
      <p:sp>
        <p:nvSpPr>
          <p:cNvPr id="181" name="Shape 181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182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19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669" y="5174778"/>
            <a:ext cx="6349662" cy="3229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  <p:bldP build="whole" bldLvl="1" animBg="1" rev="0" advAuto="0" spid="18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Substantive crisis</a:t>
            </a:r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52500" y="2603500"/>
            <a:ext cx="5334000" cy="2032001"/>
          </a:xfrm>
          <a:prstGeom prst="rect">
            <a:avLst/>
          </a:prstGeom>
        </p:spPr>
        <p:txBody>
          <a:bodyPr/>
          <a:lstStyle/>
          <a:p>
            <a:pPr marL="242005" indent="-242005" defTabSz="408940">
              <a:spcBef>
                <a:spcPts val="2200"/>
              </a:spcBef>
              <a:defRPr sz="196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All-Russian, 2015, grade 9 of 11: </a:t>
            </a:r>
            <a:r>
              <a:t>Given N&gt;8 different non-negative numbers, each less than 1, with the property that for every 8 numbers there exists 9th such that the sum of these nine numbers is integer, determine how many numbers could there be at least? </a:t>
            </a:r>
          </a:p>
        </p:txBody>
      </p:sp>
      <p:sp>
        <p:nvSpPr>
          <p:cNvPr id="187" name="Shape 187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188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20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17" y="4678969"/>
            <a:ext cx="6883366" cy="3993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2"/>
      <p:bldP build="p" bldLvl="5" animBg="1" rev="0" advAuto="0" spid="1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Format crisis</a:t>
            </a:r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xfrm>
            <a:off x="952500" y="2603500"/>
            <a:ext cx="5334000" cy="3757613"/>
          </a:xfrm>
          <a:prstGeom prst="rect">
            <a:avLst/>
          </a:prstGeom>
        </p:spPr>
        <p:txBody>
          <a:bodyPr/>
          <a:lstStyle/>
          <a:p>
            <a:pPr marL="345722" indent="-345722"/>
            <a:r>
              <a:t>Contests instead of entrance examinations</a:t>
            </a:r>
          </a:p>
          <a:p>
            <a:pPr marL="345722" indent="-345722"/>
            <a:r>
              <a:t>Special courses for solving Olympiad problems </a:t>
            </a:r>
          </a:p>
          <a:p>
            <a:pPr marL="345722" indent="-345722"/>
            <a:r>
              <a:t>Parents start to train their children too early </a:t>
            </a:r>
          </a:p>
        </p:txBody>
      </p:sp>
      <p:sp>
        <p:nvSpPr>
          <p:cNvPr id="193" name="Shape 193"/>
          <p:cNvSpPr/>
          <p:nvPr/>
        </p:nvSpPr>
        <p:spPr>
          <a:xfrm>
            <a:off x="7718499" y="2797199"/>
            <a:ext cx="3333602" cy="36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brief history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Current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Substantive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b="1" sz="1596">
                <a:latin typeface="Helvetica"/>
                <a:ea typeface="Helvetica"/>
                <a:cs typeface="Helvetica"/>
                <a:sym typeface="Helvetica"/>
              </a:defRPr>
            </a:pPr>
            <a:r>
              <a:t>Format crisis</a:t>
            </a:r>
          </a:p>
          <a:p>
            <a:pPr lvl="1" marL="643466" indent="-281516" algn="l" defTabSz="332993">
              <a:spcBef>
                <a:spcPts val="1800"/>
              </a:spcBef>
              <a:buSzPct val="100000"/>
              <a:buAutoNum type="alphaUcPeriod" startAt="1"/>
              <a:defRPr sz="1596"/>
            </a:pPr>
            <a:r>
              <a:t>Ethical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Measures to meet the crisis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A special experience</a:t>
            </a:r>
          </a:p>
          <a:p>
            <a:pPr marL="281516" indent="-281516" algn="l" defTabSz="332993">
              <a:spcBef>
                <a:spcPts val="1800"/>
              </a:spcBef>
              <a:buSzPct val="100000"/>
              <a:buAutoNum type="arabicPeriod" startAt="1"/>
              <a:defRPr sz="1596"/>
            </a:pPr>
            <a:r>
              <a:t>Ways to overcome the crisis</a:t>
            </a:r>
          </a:p>
        </p:txBody>
      </p:sp>
      <p:pic>
        <p:nvPicPr>
          <p:cNvPr id="194" name="oly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550" y="6665912"/>
            <a:ext cx="1841500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Снимок экрана 2016-11-15 в 1.30.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727" y="6437273"/>
            <a:ext cx="3524694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2683" y="7357900"/>
            <a:ext cx="1187977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hysTech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8340" y="7326977"/>
            <a:ext cx="1187978" cy="1255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Lomonosov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63997" y="7360811"/>
            <a:ext cx="1187978" cy="118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Highest Tes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7025" y="7326977"/>
            <a:ext cx="1187978" cy="118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Olimipada.ru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26203" y="8824627"/>
            <a:ext cx="2986594" cy="508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